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47"/>
  </p:notesMasterIdLst>
  <p:sldIdLst>
    <p:sldId id="300" r:id="rId2"/>
    <p:sldId id="256" r:id="rId3"/>
    <p:sldId id="296" r:id="rId4"/>
    <p:sldId id="257" r:id="rId5"/>
    <p:sldId id="259" r:id="rId6"/>
    <p:sldId id="260" r:id="rId7"/>
    <p:sldId id="262" r:id="rId8"/>
    <p:sldId id="297" r:id="rId9"/>
    <p:sldId id="298" r:id="rId10"/>
    <p:sldId id="299" r:id="rId11"/>
    <p:sldId id="263" r:id="rId12"/>
    <p:sldId id="264" r:id="rId13"/>
    <p:sldId id="265" r:id="rId14"/>
    <p:sldId id="266" r:id="rId15"/>
    <p:sldId id="267" r:id="rId16"/>
    <p:sldId id="268" r:id="rId17"/>
    <p:sldId id="321" r:id="rId18"/>
    <p:sldId id="269" r:id="rId19"/>
    <p:sldId id="270" r:id="rId20"/>
    <p:sldId id="271" r:id="rId21"/>
    <p:sldId id="272" r:id="rId22"/>
    <p:sldId id="273" r:id="rId23"/>
    <p:sldId id="301" r:id="rId24"/>
    <p:sldId id="302" r:id="rId25"/>
    <p:sldId id="274" r:id="rId26"/>
    <p:sldId id="275" r:id="rId27"/>
    <p:sldId id="303" r:id="rId28"/>
    <p:sldId id="278" r:id="rId29"/>
    <p:sldId id="279" r:id="rId30"/>
    <p:sldId id="305" r:id="rId31"/>
    <p:sldId id="306" r:id="rId32"/>
    <p:sldId id="307" r:id="rId33"/>
    <p:sldId id="312" r:id="rId34"/>
    <p:sldId id="313" r:id="rId35"/>
    <p:sldId id="316" r:id="rId36"/>
    <p:sldId id="309" r:id="rId37"/>
    <p:sldId id="310" r:id="rId38"/>
    <p:sldId id="314" r:id="rId39"/>
    <p:sldId id="315" r:id="rId40"/>
    <p:sldId id="311" r:id="rId41"/>
    <p:sldId id="304" r:id="rId42"/>
    <p:sldId id="318" r:id="rId43"/>
    <p:sldId id="319" r:id="rId44"/>
    <p:sldId id="317" r:id="rId45"/>
    <p:sldId id="320" r:id="rId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588" autoAdjust="0"/>
  </p:normalViewPr>
  <p:slideViewPr>
    <p:cSldViewPr>
      <p:cViewPr varScale="1">
        <p:scale>
          <a:sx n="63" d="100"/>
          <a:sy n="63" d="100"/>
        </p:scale>
        <p:origin x="77" y="355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0331B6-8D9C-47AB-9064-73261C04199B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7547F-218B-4325-8770-E1B1206B222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A7547F-218B-4325-8770-E1B1206B222E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/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E4350861-BB27-4FCE-B4CC-4ED39A047F5D}" type="datetimeFigureOut">
              <a:rPr lang="en-US" smtClean="0"/>
              <a:pPr/>
              <a:t>4/27/2023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A7FDF460-D598-46BC-AEC8-47F0AB0FDB89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90600" y="4800600"/>
            <a:ext cx="8153400" cy="2057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299857" y="5410200"/>
            <a:ext cx="340574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54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E-Book</a:t>
            </a:r>
          </a:p>
        </p:txBody>
      </p:sp>
      <p:pic>
        <p:nvPicPr>
          <p:cNvPr id="9" name="Picture 8" descr="images (3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8100" y="1600200"/>
            <a:ext cx="224790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0" y="1894344"/>
            <a:ext cx="7391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Can register &amp; login with valid credentials.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Search category wise Books.</a:t>
            </a:r>
          </a:p>
          <a:p>
            <a:pPr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See Books details.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Manage cart.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Place &amp; Manage Orders.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Manage his profile.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Able to create new password.</a:t>
            </a:r>
          </a:p>
        </p:txBody>
      </p:sp>
      <p:sp>
        <p:nvSpPr>
          <p:cNvPr id="3" name="Rectangle 2"/>
          <p:cNvSpPr/>
          <p:nvPr/>
        </p:nvSpPr>
        <p:spPr>
          <a:xfrm>
            <a:off x="1693090" y="1305580"/>
            <a:ext cx="1399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2. Users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95400"/>
            <a:ext cx="6172200" cy="5411470"/>
          </a:xfrm>
          <a:prstGeom prst="rect">
            <a:avLst/>
          </a:prstGeom>
        </p:spPr>
      </p:pic>
      <p:sp>
        <p:nvSpPr>
          <p:cNvPr id="20481" name="Rectangle 1"/>
          <p:cNvSpPr>
            <a:spLocks noChangeArrowheads="1"/>
          </p:cNvSpPr>
          <p:nvPr/>
        </p:nvSpPr>
        <p:spPr bwMode="auto">
          <a:xfrm>
            <a:off x="2819400" y="304800"/>
            <a:ext cx="44958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457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31034" y="467380"/>
            <a:ext cx="30155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 Case Diagram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2362200"/>
            <a:ext cx="8153400" cy="18288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00" y="2641937"/>
            <a:ext cx="58674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Activity Diagram</a:t>
            </a:r>
            <a:endParaRPr lang="en-US" sz="6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066800"/>
            <a:ext cx="6962775" cy="5562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381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316693" y="391180"/>
            <a:ext cx="12442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5800" y="914400"/>
            <a:ext cx="6350000" cy="57912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228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488213" y="238780"/>
            <a:ext cx="9012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1905000" y="2667000"/>
            <a:ext cx="41549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7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3" name="Rectangle 2"/>
          <p:cNvSpPr/>
          <p:nvPr/>
        </p:nvSpPr>
        <p:spPr>
          <a:xfrm>
            <a:off x="990600" y="2209800"/>
            <a:ext cx="8153400" cy="18288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00" y="2489537"/>
            <a:ext cx="58674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Activity Design</a:t>
            </a:r>
            <a:endParaRPr lang="en-US" sz="6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488213" y="238780"/>
            <a:ext cx="9012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316694" y="772180"/>
            <a:ext cx="124425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Admin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1636712" y="2202180"/>
          <a:ext cx="6973888" cy="3055620"/>
        </p:xfrm>
        <a:graphic>
          <a:graphicData uri="http://schemas.openxmlformats.org/drawingml/2006/table">
            <a:tbl>
              <a:tblPr/>
              <a:tblGrid>
                <a:gridCol w="23241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248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248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55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Admin_Id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Address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Nvarchar(max)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City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Nvarchar(max)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Pincode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State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PhoneNumber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Nvarchar(15)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556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Nvarchar(18)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600200" y="1828800"/>
            <a:ext cx="16401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imes New Roman" pitchFamily="18" charset="0"/>
                <a:cs typeface="Times New Roman" pitchFamily="18" charset="0"/>
              </a:rPr>
              <a:t>Primary Key:- </a:t>
            </a:r>
            <a:r>
              <a:rPr lang="en-US" sz="1200" b="1" dirty="0" err="1">
                <a:latin typeface="Times New Roman" pitchFamily="18" charset="0"/>
                <a:cs typeface="Times New Roman" pitchFamily="18" charset="0"/>
              </a:rPr>
              <a:t>UserId</a:t>
            </a:r>
            <a:endParaRPr lang="en-US" sz="1200" dirty="0">
              <a:latin typeface="Times New Roman" pitchFamily="18" charset="0"/>
              <a:cs typeface="Times New Roman" pitchFamily="18" charset="0"/>
            </a:endParaRPr>
          </a:p>
          <a:p>
            <a:endParaRPr lang="en-US" sz="12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1636712" y="2202180"/>
          <a:ext cx="6516687" cy="2979420"/>
        </p:xfrm>
        <a:graphic>
          <a:graphicData uri="http://schemas.openxmlformats.org/drawingml/2006/table">
            <a:tbl>
              <a:tblPr/>
              <a:tblGrid>
                <a:gridCol w="21717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724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24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9794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Address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Nvarchar(max)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City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Email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Nvarchar(max)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Pincode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State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PhoneNumber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Nvarchar(15)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94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Password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Nvarchar(18)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488214" y="772180"/>
            <a:ext cx="9012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User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600200" y="1828800"/>
            <a:ext cx="1706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Primary Key:- </a:t>
            </a:r>
            <a:r>
              <a:rPr lang="en-US" sz="1200" b="1" dirty="0" err="1"/>
              <a:t>UserId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3936434" y="-42684"/>
            <a:ext cx="18473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76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29756" y="86380"/>
            <a:ext cx="18181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Categories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90600" y="28194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61236" y="2829580"/>
            <a:ext cx="155517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Products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1636712" y="1295400"/>
          <a:ext cx="6897688" cy="1219200"/>
        </p:xfrm>
        <a:graphic>
          <a:graphicData uri="http://schemas.openxmlformats.org/drawingml/2006/table">
            <a:tbl>
              <a:tblPr/>
              <a:tblGrid>
                <a:gridCol w="229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CreatedDateTime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636712" y="4114799"/>
          <a:ext cx="6897688" cy="2133600"/>
        </p:xfrm>
        <a:graphic>
          <a:graphicData uri="http://schemas.openxmlformats.org/drawingml/2006/table">
            <a:tbl>
              <a:tblPr/>
              <a:tblGrid>
                <a:gridCol w="22987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9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94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 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ProductId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Description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Nvarchar(200)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Price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Float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Image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Nvarchar(Max)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CategoryId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600200" y="3620869"/>
            <a:ext cx="1789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Primary Key :- Product Id</a:t>
            </a:r>
          </a:p>
          <a:p>
            <a:r>
              <a:rPr lang="en-US" sz="1200" dirty="0"/>
              <a:t>Foreign Key :- </a:t>
            </a:r>
            <a:r>
              <a:rPr lang="en-US" sz="1200" dirty="0" err="1"/>
              <a:t>CategoryId</a:t>
            </a:r>
            <a:endParaRPr lang="en-US" sz="1200" dirty="0"/>
          </a:p>
          <a:p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1580493" y="990600"/>
            <a:ext cx="2077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Primary Key :- </a:t>
            </a:r>
            <a:r>
              <a:rPr lang="en-US" sz="1200" b="1" dirty="0" err="1"/>
              <a:t>CategoryId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810000" y="1504438"/>
            <a:ext cx="25908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143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417681" y="1153180"/>
            <a:ext cx="104227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Carts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636712" y="2895600"/>
          <a:ext cx="6592888" cy="1905000"/>
        </p:xfrm>
        <a:graphic>
          <a:graphicData uri="http://schemas.openxmlformats.org/drawingml/2006/table">
            <a:tbl>
              <a:tblPr/>
              <a:tblGrid>
                <a:gridCol w="21971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78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97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CartId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ProductId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Count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653762" y="2362200"/>
            <a:ext cx="2517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Primary Key: - </a:t>
            </a:r>
            <a:r>
              <a:rPr lang="en-US" sz="1200" b="1" dirty="0" err="1"/>
              <a:t>CartId</a:t>
            </a:r>
            <a:r>
              <a:rPr lang="en-US" sz="1200" b="1" dirty="0"/>
              <a:t> </a:t>
            </a:r>
            <a:endParaRPr lang="en-US" sz="1200" dirty="0"/>
          </a:p>
          <a:p>
            <a:r>
              <a:rPr lang="en-US" sz="1200" b="1" dirty="0"/>
              <a:t>Foreign Key: - </a:t>
            </a:r>
            <a:r>
              <a:rPr lang="en-US" sz="1200" b="1" dirty="0" err="1"/>
              <a:t>ProductId</a:t>
            </a:r>
            <a:r>
              <a:rPr lang="en-US" sz="1200" b="1" dirty="0"/>
              <a:t> , </a:t>
            </a:r>
            <a:r>
              <a:rPr lang="en-US" sz="1200" b="1" dirty="0" err="1"/>
              <a:t>UserId</a:t>
            </a:r>
            <a:endParaRPr lang="en-US" sz="1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295400" y="2286000"/>
            <a:ext cx="7467600" cy="230832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48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Post  Graduate</a:t>
            </a:r>
          </a:p>
          <a:p>
            <a:pPr algn="ctr"/>
            <a:r>
              <a:rPr lang="en-US" sz="4800" b="1" spc="50" dirty="0">
                <a:ln w="11430"/>
                <a:solidFill>
                  <a:srgbClr val="0070C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Department  of Computer science and Technology</a:t>
            </a:r>
            <a:endParaRPr lang="en-US" sz="4800" b="1" spc="50" dirty="0">
              <a:ln w="11430"/>
              <a:solidFill>
                <a:srgbClr val="0070C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762000" y="429399"/>
            <a:ext cx="8001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ea typeface="Times New Roman" pitchFamily="18" charset="0"/>
                <a:cs typeface="Times New Roman" pitchFamily="18" charset="0"/>
              </a:rPr>
              <a:t>    </a:t>
            </a:r>
            <a:endParaRPr kumimoji="0" lang="en-US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1524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08439" y="162580"/>
            <a:ext cx="206075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Table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1776488" y="1447800"/>
          <a:ext cx="6834111" cy="5105400"/>
        </p:xfrm>
        <a:graphic>
          <a:graphicData uri="http://schemas.openxmlformats.org/drawingml/2006/table">
            <a:tbl>
              <a:tblPr/>
              <a:tblGrid>
                <a:gridCol w="22775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7828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7828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FeildName</a:t>
                      </a:r>
                      <a:endParaRPr lang="en-US" sz="1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OrderId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UserId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DateOfOrder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DateOfShipping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Amount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Decimal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OrderStatus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PaymentStatus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Nvarchar(50)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TrackingNumber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Carrier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Nvarchar(50)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SessionId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PaymentIntent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Nvarchar(5)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DateOfPayment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DueDate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DateTime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Name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Phone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Nvarchar(15)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Address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Nvarchar(50)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City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State 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Nvarchar(20)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5527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PostalCode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Nvarchar(10)</a:t>
                      </a:r>
                      <a:endParaRPr lang="en-US" sz="11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1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5314" marR="65314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729671" y="1066800"/>
            <a:ext cx="1805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Primary Key:- </a:t>
            </a:r>
            <a:r>
              <a:rPr lang="en-US" sz="1200" b="1" dirty="0" err="1"/>
              <a:t>OrderId</a:t>
            </a:r>
            <a:endParaRPr lang="en-US" sz="1200" dirty="0"/>
          </a:p>
          <a:p>
            <a:endParaRPr lang="en-US" sz="1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90600" y="609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98954" y="619780"/>
            <a:ext cx="22797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Details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1828800" y="2997708"/>
          <a:ext cx="6400801" cy="2183892"/>
        </p:xfrm>
        <a:graphic>
          <a:graphicData uri="http://schemas.openxmlformats.org/drawingml/2006/table">
            <a:tbl>
              <a:tblPr/>
              <a:tblGrid>
                <a:gridCol w="21331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38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338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Field Name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DataType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Constraints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OrderId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ProductId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Price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Decimal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982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Count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Int</a:t>
                      </a:r>
                      <a:endParaRPr lang="en-US" sz="120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400" dirty="0" err="1">
                          <a:solidFill>
                            <a:srgbClr val="0D0D0D"/>
                          </a:solidFill>
                          <a:latin typeface="Times New Roman"/>
                          <a:ea typeface="Times New Roman"/>
                          <a:cs typeface="Times New Roman"/>
                        </a:rPr>
                        <a:t>NotNull</a:t>
                      </a:r>
                      <a:endParaRPr lang="en-US" sz="1200" dirty="0">
                        <a:latin typeface="Times New Roman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828800" y="2385536"/>
            <a:ext cx="25766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PrimaryKey</a:t>
            </a:r>
            <a:r>
              <a:rPr lang="en-US" sz="1400" dirty="0"/>
              <a:t>:-  Id</a:t>
            </a:r>
          </a:p>
          <a:p>
            <a:r>
              <a:rPr lang="en-US" sz="1400" dirty="0" err="1"/>
              <a:t>ForeignKey</a:t>
            </a:r>
            <a:r>
              <a:rPr lang="en-US" sz="1400" dirty="0"/>
              <a:t>:- </a:t>
            </a:r>
            <a:r>
              <a:rPr lang="en-US" sz="1400" dirty="0" err="1"/>
              <a:t>OrderId,ProductId</a:t>
            </a:r>
            <a:endParaRPr lang="en-US" sz="1400" dirty="0"/>
          </a:p>
          <a:p>
            <a:endParaRPr lang="en-US" sz="1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2286000"/>
            <a:ext cx="8153400" cy="18288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81200" y="2641937"/>
            <a:ext cx="5867400" cy="1015663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Screen Layouts</a:t>
            </a:r>
            <a:endParaRPr lang="en-US" sz="60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6).png"/>
          <p:cNvPicPr>
            <a:picLocks noChangeAspect="1"/>
          </p:cNvPicPr>
          <p:nvPr/>
        </p:nvPicPr>
        <p:blipFill>
          <a:blip r:embed="rId2" cstate="print"/>
          <a:srcRect t="14444" r="1667" b="7037"/>
          <a:stretch>
            <a:fillRect/>
          </a:stretch>
        </p:blipFill>
        <p:spPr>
          <a:xfrm>
            <a:off x="1177506" y="1752600"/>
            <a:ext cx="7585494" cy="38862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4450" y="772180"/>
            <a:ext cx="19287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(7).png"/>
          <p:cNvPicPr>
            <a:picLocks noChangeAspect="1"/>
          </p:cNvPicPr>
          <p:nvPr/>
        </p:nvPicPr>
        <p:blipFill>
          <a:blip r:embed="rId2" cstate="print"/>
          <a:srcRect t="14444" r="805" b="7037"/>
          <a:stretch>
            <a:fillRect/>
          </a:stretch>
        </p:blipFill>
        <p:spPr>
          <a:xfrm>
            <a:off x="1295400" y="1889502"/>
            <a:ext cx="7620000" cy="390169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90600" y="609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74450" y="619780"/>
            <a:ext cx="19287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(10).png"/>
          <p:cNvPicPr>
            <a:picLocks noChangeAspect="1"/>
          </p:cNvPicPr>
          <p:nvPr/>
        </p:nvPicPr>
        <p:blipFill>
          <a:blip r:embed="rId2" cstate="print"/>
          <a:srcRect t="14444" r="1667" b="8519"/>
          <a:stretch>
            <a:fillRect/>
          </a:stretch>
        </p:blipFill>
        <p:spPr>
          <a:xfrm>
            <a:off x="1371600" y="1810719"/>
            <a:ext cx="7447085" cy="37518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990600" y="6858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99110" y="695980"/>
            <a:ext cx="207941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Registration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shot (11).png"/>
          <p:cNvPicPr>
            <a:picLocks noChangeAspect="1"/>
          </p:cNvPicPr>
          <p:nvPr/>
        </p:nvPicPr>
        <p:blipFill>
          <a:blip r:embed="rId2" cstate="print"/>
          <a:srcRect t="14444" r="1667" b="14508"/>
          <a:stretch>
            <a:fillRect/>
          </a:stretch>
        </p:blipFill>
        <p:spPr>
          <a:xfrm>
            <a:off x="1219200" y="1752600"/>
            <a:ext cx="7633996" cy="388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90600" y="6858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84068" y="695980"/>
            <a:ext cx="190949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Login Page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974450" y="772180"/>
            <a:ext cx="192873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Home Page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37C0BE-3711-FBF7-393D-14AF18EFA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28800"/>
            <a:ext cx="7543800" cy="409507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20392" y="772180"/>
            <a:ext cx="183685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View 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E777C9-45C9-016A-4B2E-4122247F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7315200" cy="484094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17544" y="772180"/>
            <a:ext cx="204254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to Cart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ABC0D2-93DD-D652-E0AD-84DB5F7649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676400"/>
            <a:ext cx="7162800" cy="48720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4358146613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3886200" y="152400"/>
            <a:ext cx="1905000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524000" y="2667000"/>
            <a:ext cx="6934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Times New Roman" pitchFamily="18" charset="0"/>
                <a:cs typeface="Times New Roman" pitchFamily="18" charset="0"/>
              </a:rPr>
              <a:t>PLUSINFOSYS is a software consultancy and outsourcing company providing software development services across the globe.</a:t>
            </a:r>
          </a:p>
        </p:txBody>
      </p:sp>
      <p:sp>
        <p:nvSpPr>
          <p:cNvPr id="5" name="Rectangle 4"/>
          <p:cNvSpPr/>
          <p:nvPr/>
        </p:nvSpPr>
        <p:spPr>
          <a:xfrm>
            <a:off x="3438356" y="4126468"/>
            <a:ext cx="12490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Founded 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611469" y="412646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2013</a:t>
            </a:r>
          </a:p>
        </p:txBody>
      </p:sp>
      <p:sp>
        <p:nvSpPr>
          <p:cNvPr id="7" name="Rectangle 6"/>
          <p:cNvSpPr/>
          <p:nvPr/>
        </p:nvSpPr>
        <p:spPr>
          <a:xfrm>
            <a:off x="3200400" y="4964668"/>
            <a:ext cx="1595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Specialities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  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648200" y="4971871"/>
            <a:ext cx="4267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iPhone Apps Development,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iPad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Apps Development, App Start Up Consulting, Android Apps Development, Website Development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347100" y="4583668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Industries  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648200" y="4343400"/>
            <a:ext cx="3276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br>
              <a:rPr lang="en-US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IT Services and IT Consulting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429000" y="3745468"/>
            <a:ext cx="13346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Founder   :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611469" y="3745468"/>
            <a:ext cx="19162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Times New Roman" pitchFamily="18" charset="0"/>
                <a:cs typeface="Times New Roman" pitchFamily="18" charset="0"/>
              </a:rPr>
              <a:t>Darshna 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Vekaria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90600" y="20574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454674" y="2067580"/>
            <a:ext cx="256512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PLUSINFOSYS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17547" y="848380"/>
            <a:ext cx="204254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to Cart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983BAA-2AE2-7B1E-5185-F32C0BA16C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80" y="1963634"/>
            <a:ext cx="7591640" cy="40703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98959" y="848380"/>
            <a:ext cx="22797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Details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361651-1F40-7AFD-3506-C2D4BDD2CF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752600"/>
            <a:ext cx="7239000" cy="485909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98959" y="848380"/>
            <a:ext cx="22797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Details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8A5E4C-EF73-A2BE-248B-09366671EA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883485"/>
            <a:ext cx="7696200" cy="444111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399814" y="848380"/>
            <a:ext cx="30780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Order Successfully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31A9D-DF11-EC8C-87E1-E3710DC24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05000"/>
            <a:ext cx="7162800" cy="445366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00207" y="848380"/>
            <a:ext cx="20772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View Order 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808C09-369F-B3EF-E9BC-390E855B9A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752600"/>
            <a:ext cx="6934200" cy="48552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990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992892" y="1000780"/>
            <a:ext cx="189186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Contact Us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9FB2E8-FD02-842B-1B55-01A8967FF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05001"/>
            <a:ext cx="7162800" cy="4572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990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307079" y="1000780"/>
            <a:ext cx="126348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Setting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DD6D0-A683-1A49-3406-3003EDEF2A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78" y="1981200"/>
            <a:ext cx="7286844" cy="446083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856155" y="848380"/>
            <a:ext cx="216533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Address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C94678-24BB-ACC0-0DF3-AE6F6AE11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1905000"/>
            <a:ext cx="7162800" cy="439629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23537" y="848380"/>
            <a:ext cx="163057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Sell Book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E2D61C-FA8B-8A50-5BDB-F0ADC32E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1828800"/>
            <a:ext cx="7772400" cy="446083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789311" y="848380"/>
            <a:ext cx="22990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Sell Old Book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96625E-5738-88B4-1946-358125D943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752600"/>
            <a:ext cx="7543800" cy="4442807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828800"/>
            <a:ext cx="7251192" cy="44196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Profile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Project Overview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lang="en-IN" sz="2400" b="1" dirty="0">
              <a:solidFill>
                <a:schemeClr val="tx1">
                  <a:lumMod val="95000"/>
                  <a:lumOff val="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Use Case Diagrams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Activity Diagrams</a:t>
            </a:r>
          </a:p>
          <a:p>
            <a:pPr marL="457200" indent="-457200">
              <a:buFont typeface="+mj-lt"/>
              <a:buAutoNum type="arabicPeriod"/>
            </a:pPr>
            <a:r>
              <a:rPr lang="en-IN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Data Dictionary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Screen Layouts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itchFamily="18" charset="0"/>
                <a:cs typeface="Times New Roman" pitchFamily="18" charset="0"/>
              </a:rPr>
              <a:t>Conclusion</a:t>
            </a:r>
          </a:p>
          <a:p>
            <a:endParaRPr lang="en-US" sz="2400" b="1" dirty="0"/>
          </a:p>
        </p:txBody>
      </p:sp>
      <p:sp>
        <p:nvSpPr>
          <p:cNvPr id="4" name="Rectangle 3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6220" y="772180"/>
            <a:ext cx="13420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E-Book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297461" y="848380"/>
            <a:ext cx="1282723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Logout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D385FDD-A4A0-4343-F9EA-63A758086C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422" y="1676400"/>
            <a:ext cx="7329378" cy="47244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423020" y="848380"/>
            <a:ext cx="3031600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Admin Dashboard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50D62B-8933-09BA-1092-9811C22F6E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981200"/>
            <a:ext cx="7696200" cy="418831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27351" y="848380"/>
            <a:ext cx="18229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 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35802-EC37-600A-7D6E-8EB2575EC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282" y="1752600"/>
            <a:ext cx="6982036" cy="48387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27351" y="848380"/>
            <a:ext cx="182293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Add  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10DEB3-3B08-E882-FB52-97352699DE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25362"/>
            <a:ext cx="7162800" cy="409443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0600" y="8382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173225" y="848380"/>
            <a:ext cx="153118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All 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5F5198-AF13-42E3-C473-2353DBA355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752600"/>
            <a:ext cx="7467600" cy="46863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anks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15505" y="1685453"/>
            <a:ext cx="4594895" cy="25817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8">
            <a:extLst>
              <a:ext uri="{FF2B5EF4-FFF2-40B4-BE49-F238E27FC236}">
                <a16:creationId xmlns:a16="http://schemas.microsoft.com/office/drawing/2014/main" id="{BE252BC7-3799-461D-AC09-64AFEF41F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9679689"/>
              </p:ext>
            </p:extLst>
          </p:nvPr>
        </p:nvGraphicFramePr>
        <p:xfrm>
          <a:off x="1399057" y="1794873"/>
          <a:ext cx="7287743" cy="452972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3124200">
                  <a:extLst>
                    <a:ext uri="{9D8B030D-6E8A-4147-A177-3AD203B41FA5}">
                      <a16:colId xmlns:a16="http://schemas.microsoft.com/office/drawing/2014/main" val="257864801"/>
                    </a:ext>
                  </a:extLst>
                </a:gridCol>
                <a:gridCol w="4163543">
                  <a:extLst>
                    <a:ext uri="{9D8B030D-6E8A-4147-A177-3AD203B41FA5}">
                      <a16:colId xmlns:a16="http://schemas.microsoft.com/office/drawing/2014/main" val="3100334847"/>
                    </a:ext>
                  </a:extLst>
                </a:gridCol>
              </a:tblGrid>
              <a:tr h="42236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Title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E-Book</a:t>
                      </a:r>
                      <a:endParaRPr lang="en-IN" b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3737781"/>
                  </a:ext>
                </a:extLst>
              </a:tr>
              <a:tr h="34235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Company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>
                          <a:effectLst/>
                        </a:rPr>
                        <a:t>Plus</a:t>
                      </a:r>
                      <a:r>
                        <a:rPr lang="en-IN" sz="1800" kern="1200" baseline="0" dirty="0">
                          <a:effectLst/>
                        </a:rPr>
                        <a:t> Infosys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081692"/>
                  </a:ext>
                </a:extLst>
              </a:tr>
              <a:tr h="431075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Project Guide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kern="1200" dirty="0" err="1">
                          <a:effectLst/>
                        </a:rPr>
                        <a:t>Kinjal</a:t>
                      </a:r>
                      <a:r>
                        <a:rPr lang="en-IN" sz="1800" kern="1200" baseline="0" dirty="0">
                          <a:effectLst/>
                        </a:rPr>
                        <a:t> Bhatt</a:t>
                      </a:r>
                      <a:endParaRPr lang="en-IN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802018"/>
                  </a:ext>
                </a:extLst>
              </a:tr>
              <a:tr h="34235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External Guide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kern="1200" dirty="0">
                          <a:effectLst/>
                        </a:rPr>
                        <a:t>Dr</a:t>
                      </a:r>
                      <a:r>
                        <a:rPr lang="en-IN" sz="1800" kern="1200" baseline="0" dirty="0">
                          <a:effectLst/>
                        </a:rPr>
                        <a:t> </a:t>
                      </a:r>
                      <a:r>
                        <a:rPr lang="en-IN" sz="1800" kern="1200" baseline="0" dirty="0" err="1">
                          <a:effectLst/>
                        </a:rPr>
                        <a:t>Prashant</a:t>
                      </a:r>
                      <a:r>
                        <a:rPr lang="en-IN" sz="1800" kern="1200" baseline="0" dirty="0">
                          <a:effectLst/>
                        </a:rPr>
                        <a:t> P. </a:t>
                      </a:r>
                      <a:r>
                        <a:rPr lang="en-IN" sz="1800" kern="1200" baseline="0" dirty="0" err="1">
                          <a:effectLst/>
                        </a:rPr>
                        <a:t>Pittalia</a:t>
                      </a:r>
                      <a:endParaRPr lang="en-IN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effectLst/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5198539"/>
                  </a:ext>
                </a:extLst>
              </a:tr>
              <a:tr h="342352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Duration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Months.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078872"/>
                  </a:ext>
                </a:extLst>
              </a:tr>
              <a:tr h="677859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kern="1200" dirty="0"/>
                        <a:t>Tools used: 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kern="1200" dirty="0"/>
                        <a:t>SQL Server Management Studio, Visual Studio 2022	 </a:t>
                      </a:r>
                      <a:endParaRPr kumimoji="0" 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25459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kern="1200" dirty="0"/>
                        <a:t>Front End:</a:t>
                      </a:r>
                      <a:r>
                        <a:rPr lang="en-US" dirty="0"/>
                        <a:t>: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0" lang="en-US" sz="1800" kern="1200" dirty="0"/>
                        <a:t>HTML, CSS, BOOTSTRAP, AJAX, C#</a:t>
                      </a:r>
                      <a:endParaRPr kumimoji="0" lang="en-US" sz="1800" kern="120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ea typeface="+mn-ea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2303715"/>
                  </a:ext>
                </a:extLst>
              </a:tr>
              <a:tr h="461289">
                <a:tc>
                  <a:txBody>
                    <a:bodyPr/>
                    <a:lstStyle/>
                    <a:p>
                      <a:pPr algn="r"/>
                      <a:r>
                        <a:rPr kumimoji="0" lang="en-US" sz="1800" kern="1200" dirty="0"/>
                        <a:t>Back End: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kumimoji="0" lang="en-US" sz="1800" kern="1200" dirty="0"/>
                        <a:t> SQL Server, C#, ASP.NET Core</a:t>
                      </a:r>
                      <a:endParaRPr lang="en-IN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97570">
                <a:tc>
                  <a:txBody>
                    <a:bodyPr/>
                    <a:lstStyle/>
                    <a:p>
                      <a:pPr algn="r"/>
                      <a:r>
                        <a:rPr lang="en-US" dirty="0"/>
                        <a:t>Team Members :</a:t>
                      </a:r>
                      <a:endParaRPr lang="en-IN" b="1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None/>
                      </a:pPr>
                      <a:r>
                        <a:rPr kumimoji="0" lang="en-US" sz="1800" kern="1200" baseline="0" dirty="0"/>
                        <a:t>Bhuva Krupali </a:t>
                      </a:r>
                    </a:p>
                    <a:p>
                      <a:pPr marL="342900" indent="-342900">
                        <a:buNone/>
                      </a:pPr>
                      <a:r>
                        <a:rPr kumimoji="0" lang="en-US" sz="1800" kern="1200" baseline="0" dirty="0"/>
                        <a:t>Halai Miti</a:t>
                      </a:r>
                    </a:p>
                    <a:p>
                      <a:pPr marL="342900" indent="-342900">
                        <a:buNone/>
                      </a:pPr>
                      <a:r>
                        <a:rPr kumimoji="0" lang="en-US" sz="1800" kern="1200" baseline="0" dirty="0"/>
                        <a:t>Joshi Riddhi</a:t>
                      </a:r>
                      <a:endParaRPr lang="en-IN" baseline="0" dirty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18109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990600" y="6858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6220" y="695980"/>
            <a:ext cx="13420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E-Book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1752600"/>
            <a:ext cx="731520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 ebook (short for electronic book)  is a book publication made available in digital form, consisting of text, images, or both, readable on the flat-panel display of computers or other electronic devices.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Although sometimes defined as "an electronic version of a printed book",some e-books exist without a printed equivalent. </a:t>
            </a:r>
          </a:p>
          <a:p>
            <a:pPr>
              <a:buFont typeface="Arial" pitchFamily="34" charset="0"/>
              <a:buChar char="•"/>
            </a:pPr>
            <a:endParaRPr lang="en-US" sz="20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E-books can be read on dedicated e-reader devices, but also on any computer device that features a controllable viewing screen, including desktop computers, laptops, tablets and smartphones.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858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08835" y="695980"/>
            <a:ext cx="2856809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Project Overview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371600" y="2046744"/>
            <a:ext cx="73914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When a library management system will be implemented librarian and user will easily access library as searching and book transaction will be very faster.</a:t>
            </a:r>
          </a:p>
          <a:p>
            <a:pPr>
              <a:buFont typeface="Arial" pitchFamily="34" charset="0"/>
              <a:buChar char="•"/>
            </a:pPr>
            <a:endParaRPr lang="en-US" sz="2400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The system is designed for a user friendly environment so that student and staff of library can perform the various tasks easily and in an effective way.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7620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24433" y="772180"/>
            <a:ext cx="322876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 Requirment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71600" y="1371600"/>
            <a:ext cx="75438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Improvement in control and performance 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system is developed to cope up with the current issues and problems of library </a:t>
            </a: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The system can add user, validate user and is also bug free. 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Save cost 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After computerized system is implemented less human force will be required to maintain the library thus reducing the overall cost. 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Save time </a:t>
            </a:r>
          </a:p>
          <a:p>
            <a:pPr>
              <a:buFont typeface="Arial" pitchFamily="34" charset="0"/>
              <a:buChar char="•"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Arial" pitchFamily="34" charset="0"/>
              <a:buChar char="•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Librarian is able to search record by using few clicks of mouse and few search </a:t>
            </a:r>
          </a:p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keywords thus saving his valuable time</a:t>
            </a:r>
          </a:p>
        </p:txBody>
      </p:sp>
      <p:sp>
        <p:nvSpPr>
          <p:cNvPr id="4" name="Rectangle 3"/>
          <p:cNvSpPr/>
          <p:nvPr/>
        </p:nvSpPr>
        <p:spPr>
          <a:xfrm>
            <a:off x="990600" y="6096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15190" y="619780"/>
            <a:ext cx="284725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System Objective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47800" y="2287012"/>
            <a:ext cx="71628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Can Login with valid credentials.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Searching Books.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See Books details.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Add  Books detail.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Delete Books cards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Manage[Edit Information] Books details.</a:t>
            </a:r>
          </a:p>
          <a:p>
            <a:pPr lvl="0" algn="just">
              <a:buFont typeface="Arial" pitchFamily="34" charset="0"/>
              <a:buChar char="•"/>
            </a:pPr>
            <a:r>
              <a:rPr lang="en-IN" sz="2400" dirty="0">
                <a:latin typeface="Times New Roman" pitchFamily="18" charset="0"/>
                <a:cs typeface="Times New Roman" pitchFamily="18" charset="0"/>
              </a:rPr>
              <a:t>Manage his profile.</a:t>
            </a:r>
          </a:p>
          <a:p>
            <a:pPr algn="just"/>
            <a:endParaRPr lang="en-IN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0" y="1762780"/>
            <a:ext cx="1583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1. Admin</a:t>
            </a:r>
            <a:endParaRPr lang="en-IN" sz="28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90600" y="914400"/>
            <a:ext cx="8153400" cy="533400"/>
          </a:xfrm>
          <a:prstGeom prst="rect">
            <a:avLst/>
          </a:prstGeom>
          <a:solidFill>
            <a:srgbClr val="0070C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88449" y="924580"/>
            <a:ext cx="1500732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Modules</a:t>
            </a:r>
            <a:endParaRPr lang="en-US" sz="2800" b="0" cap="none" spc="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1389</TotalTime>
  <Words>863</Words>
  <Application>Microsoft Office PowerPoint</Application>
  <PresentationFormat>On-screen Show (4:3)</PresentationFormat>
  <Paragraphs>321</Paragraphs>
  <Slides>45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Arial</vt:lpstr>
      <vt:lpstr>Calibri</vt:lpstr>
      <vt:lpstr>Gill Sans MT</vt:lpstr>
      <vt:lpstr>Times New Roman</vt:lpstr>
      <vt:lpstr>Verdana</vt:lpstr>
      <vt:lpstr>Wingdings</vt:lpstr>
      <vt:lpstr>Wingdings 2</vt:lpstr>
      <vt:lpstr>Solstice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 H Patel Post Graduate Department of Computer science and Technology, Sardar Patel University.</dc:title>
  <dc:creator>Admin</dc:creator>
  <cp:lastModifiedBy>Logan</cp:lastModifiedBy>
  <cp:revision>210</cp:revision>
  <dcterms:created xsi:type="dcterms:W3CDTF">2023-03-18T12:05:12Z</dcterms:created>
  <dcterms:modified xsi:type="dcterms:W3CDTF">2023-04-26T19:26:59Z</dcterms:modified>
</cp:coreProperties>
</file>